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0" r:id="rId4"/>
    <p:sldId id="262" r:id="rId5"/>
    <p:sldId id="264" r:id="rId6"/>
    <p:sldId id="266" r:id="rId7"/>
    <p:sldId id="268" r:id="rId8"/>
    <p:sldId id="270" r:id="rId9"/>
    <p:sldId id="272" r:id="rId10"/>
    <p:sldId id="273" r:id="rId11"/>
    <p:sldId id="274" r:id="rId12"/>
    <p:sldId id="275" r:id="rId13"/>
    <p:sldId id="276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8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image1.png>
</file>

<file path=ppt/media/image2.png>
</file>

<file path=ppt/media/image3.png>
</file>

<file path=ppt/media/image4.pn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016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93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608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727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948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646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314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710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99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528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305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323773-FAC5-D047-8797-45D6CEB7C3EC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1985A-5666-034C-8B8D-038DE6A048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424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 /><Relationship Id="rId2" Type="http://schemas.openxmlformats.org/officeDocument/2006/relationships/audio" Target="../media/media1.wav" /><Relationship Id="rId1" Type="http://schemas.microsoft.com/office/2007/relationships/media" Target="../media/media1.wav" /><Relationship Id="rId4" Type="http://schemas.openxmlformats.org/officeDocument/2006/relationships/image" Target="../media/image1.png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10.wav" /><Relationship Id="rId1" Type="http://schemas.microsoft.com/office/2007/relationships/media" Target="../media/media10.wav" /><Relationship Id="rId4" Type="http://schemas.openxmlformats.org/officeDocument/2006/relationships/image" Target="../media/image1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audio" Target="../media/media11.wav" /><Relationship Id="rId1" Type="http://schemas.microsoft.com/office/2007/relationships/media" Target="../media/media11.wav" /><Relationship Id="rId5" Type="http://schemas.openxmlformats.org/officeDocument/2006/relationships/image" Target="../media/image1.png" /><Relationship Id="rId4" Type="http://schemas.openxmlformats.org/officeDocument/2006/relationships/image" Target="../media/image2.png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audio" Target="../media/media12.wav" /><Relationship Id="rId1" Type="http://schemas.microsoft.com/office/2007/relationships/media" Target="../media/media12.wav" /><Relationship Id="rId5" Type="http://schemas.openxmlformats.org/officeDocument/2006/relationships/image" Target="../media/image1.png" /><Relationship Id="rId4" Type="http://schemas.openxmlformats.org/officeDocument/2006/relationships/image" Target="../media/image3.png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 /><Relationship Id="rId2" Type="http://schemas.openxmlformats.org/officeDocument/2006/relationships/audio" Target="../media/media13.wav" /><Relationship Id="rId1" Type="http://schemas.microsoft.com/office/2007/relationships/media" Target="../media/media13.wav" /><Relationship Id="rId5" Type="http://schemas.openxmlformats.org/officeDocument/2006/relationships/image" Target="../media/image1.png" /><Relationship Id="rId4" Type="http://schemas.openxmlformats.org/officeDocument/2006/relationships/image" Target="../media/image4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2.wav" /><Relationship Id="rId1" Type="http://schemas.microsoft.com/office/2007/relationships/media" Target="../media/media2.wav" /><Relationship Id="rId4" Type="http://schemas.openxmlformats.org/officeDocument/2006/relationships/image" Target="../media/image1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3.wav" /><Relationship Id="rId1" Type="http://schemas.microsoft.com/office/2007/relationships/media" Target="../media/media3.wav" /><Relationship Id="rId4" Type="http://schemas.openxmlformats.org/officeDocument/2006/relationships/image" Target="../media/image1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4.wav" /><Relationship Id="rId1" Type="http://schemas.microsoft.com/office/2007/relationships/media" Target="../media/media4.wav" /><Relationship Id="rId4" Type="http://schemas.openxmlformats.org/officeDocument/2006/relationships/image" Target="../media/image1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5.wav" /><Relationship Id="rId1" Type="http://schemas.microsoft.com/office/2007/relationships/media" Target="../media/media5.wav" /><Relationship Id="rId4" Type="http://schemas.openxmlformats.org/officeDocument/2006/relationships/image" Target="../media/image1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6.wav" /><Relationship Id="rId1" Type="http://schemas.microsoft.com/office/2007/relationships/media" Target="../media/media6.wav" /><Relationship Id="rId4" Type="http://schemas.openxmlformats.org/officeDocument/2006/relationships/image" Target="../media/image1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7.wav" /><Relationship Id="rId1" Type="http://schemas.microsoft.com/office/2007/relationships/media" Target="../media/media7.wav" /><Relationship Id="rId4" Type="http://schemas.openxmlformats.org/officeDocument/2006/relationships/image" Target="../media/image1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8.wav" /><Relationship Id="rId1" Type="http://schemas.microsoft.com/office/2007/relationships/media" Target="../media/media8.wav" /><Relationship Id="rId4" Type="http://schemas.openxmlformats.org/officeDocument/2006/relationships/image" Target="../media/image1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9.wav" /><Relationship Id="rId1" Type="http://schemas.microsoft.com/office/2007/relationships/media" Target="../media/media9.wav" /><Relationship Id="rId4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Benign ovarian tumors </a:t>
            </a:r>
            <a:r>
              <a:rPr lang="mr-IN" b="1" dirty="0"/>
              <a:t>–</a:t>
            </a:r>
            <a:r>
              <a:rPr lang="en-US" b="1" dirty="0"/>
              <a:t> Part 4- Content : Tumor markers and calculating the risk of malignancy 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 err="1">
                <a:solidFill>
                  <a:srgbClr val="FF0000"/>
                </a:solidFill>
              </a:rPr>
              <a:t>DrSangeetha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 err="1">
                <a:solidFill>
                  <a:srgbClr val="FF0000"/>
                </a:solidFill>
              </a:rPr>
              <a:t>Menon</a:t>
            </a:r>
            <a:r>
              <a:rPr lang="en-US" i="1" dirty="0">
                <a:solidFill>
                  <a:srgbClr val="FF0000"/>
                </a:solidFill>
              </a:rPr>
              <a:t> </a:t>
            </a:r>
          </a:p>
          <a:p>
            <a:r>
              <a:rPr lang="en-US" i="1" dirty="0" err="1">
                <a:solidFill>
                  <a:srgbClr val="FF0000"/>
                </a:solidFill>
              </a:rPr>
              <a:t>Assoc</a:t>
            </a:r>
            <a:r>
              <a:rPr lang="en-US" i="1" dirty="0">
                <a:solidFill>
                  <a:srgbClr val="FF0000"/>
                </a:solidFill>
              </a:rPr>
              <a:t> Prof </a:t>
            </a:r>
            <a:r>
              <a:rPr lang="en-US" i="1" dirty="0" err="1">
                <a:solidFill>
                  <a:srgbClr val="FF0000"/>
                </a:solidFill>
              </a:rPr>
              <a:t>Dept</a:t>
            </a:r>
            <a:r>
              <a:rPr lang="en-US" i="1" dirty="0">
                <a:solidFill>
                  <a:srgbClr val="FF0000"/>
                </a:solidFill>
              </a:rPr>
              <a:t> of OBGYN </a:t>
            </a:r>
          </a:p>
          <a:p>
            <a:r>
              <a:rPr lang="en-US" i="1" dirty="0">
                <a:solidFill>
                  <a:srgbClr val="FF0000"/>
                </a:solidFill>
              </a:rPr>
              <a:t>GMC Kollam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918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72"/>
    </mc:Choice>
    <mc:Fallback>
      <p:transition spd="slow" advTm="27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ROMA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/>
              <a:t>Risk </a:t>
            </a:r>
            <a:r>
              <a:rPr lang="en-US" dirty="0"/>
              <a:t>of Ovarian Malignancy Algorithm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8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69"/>
    </mc:Choice>
    <mc:Fallback>
      <p:transition spd="slow" advTm="12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00" y="647700"/>
            <a:ext cx="7823200" cy="5549900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377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93"/>
    </mc:Choice>
    <mc:Fallback>
      <p:transition spd="slow" advTm="120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700" y="1701800"/>
            <a:ext cx="8102600" cy="3441700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8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71"/>
    </mc:Choice>
    <mc:Fallback>
      <p:transition spd="slow" advTm="5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100" y="495300"/>
            <a:ext cx="7785100" cy="5854700"/>
          </a:xfrm>
          <a:prstGeom prst="rect">
            <a:avLst/>
          </a:prstGeom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422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58"/>
    </mc:Choice>
    <mc:Fallback>
      <p:transition spd="slow" advTm="29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 125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Is increased in &gt;80% of epithelial ovarian tumors but not so in primary mucinous ones ( CEA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Ca</a:t>
            </a:r>
            <a:r>
              <a:rPr lang="en-US" dirty="0"/>
              <a:t> 19-9)</a:t>
            </a:r>
          </a:p>
          <a:p>
            <a:endParaRPr lang="en-US" dirty="0"/>
          </a:p>
          <a:p>
            <a:r>
              <a:rPr lang="en-US" dirty="0"/>
              <a:t>Also increased in a number of benign conditions like fibroids, PID, endometriosis , pregnancy , recent surgery, TB, etc.</a:t>
            </a:r>
          </a:p>
          <a:p>
            <a:endParaRPr lang="en-US" dirty="0"/>
          </a:p>
          <a:p>
            <a:r>
              <a:rPr lang="en-US" dirty="0"/>
              <a:t>Also seen elevated in malignancies of the colon, endometrium, breast lung , pancreas </a:t>
            </a:r>
          </a:p>
          <a:p>
            <a:endParaRPr lang="en-US" dirty="0"/>
          </a:p>
          <a:p>
            <a:r>
              <a:rPr lang="en-US" dirty="0"/>
              <a:t>More useful as a prognostic marker to assess response to treatment and to predict recurrence </a:t>
            </a:r>
          </a:p>
          <a:p>
            <a:endParaRPr lang="en-US" dirty="0"/>
          </a:p>
          <a:p>
            <a:r>
              <a:rPr lang="en-US" dirty="0"/>
              <a:t>Post menopausal cut off of 35 IU </a:t>
            </a:r>
          </a:p>
          <a:p>
            <a:endParaRPr lang="en-US" dirty="0"/>
          </a:p>
          <a:p>
            <a:r>
              <a:rPr lang="en-US" dirty="0"/>
              <a:t>Pre menopausal  &gt; 200 IU </a:t>
            </a:r>
            <a:endParaRPr lang="en-IN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10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9909"/>
    </mc:Choice>
    <mc:Fallback>
      <p:transition spd="slow" advTm="189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RMI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8"/>
            <a:endParaRPr lang="en-US" sz="3600" dirty="0"/>
          </a:p>
          <a:p>
            <a:pPr lvl="8"/>
            <a:endParaRPr lang="en-US" sz="3600" dirty="0"/>
          </a:p>
          <a:p>
            <a:pPr marL="1737360" lvl="8" indent="0">
              <a:buNone/>
            </a:pPr>
            <a:r>
              <a:rPr lang="en-US" sz="3600" dirty="0"/>
              <a:t>RMI = U X M X Ca 125</a:t>
            </a:r>
            <a:endParaRPr lang="en-IN" sz="3600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096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22"/>
    </mc:Choice>
    <mc:Fallback>
      <p:transition spd="slow" advTm="16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Ultrasound criteria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Multilocular</a:t>
            </a:r>
            <a:r>
              <a:rPr lang="en-US" dirty="0"/>
              <a:t> cyst    1</a:t>
            </a:r>
          </a:p>
          <a:p>
            <a:r>
              <a:rPr lang="en-US" dirty="0"/>
              <a:t>Solid areas 		1</a:t>
            </a:r>
          </a:p>
          <a:p>
            <a:r>
              <a:rPr lang="en-US" dirty="0"/>
              <a:t>Ascites 		1</a:t>
            </a:r>
          </a:p>
          <a:p>
            <a:r>
              <a:rPr lang="en-US" dirty="0" err="1"/>
              <a:t>Bilaterality</a:t>
            </a:r>
            <a:r>
              <a:rPr lang="en-US" dirty="0"/>
              <a:t> 		1</a:t>
            </a:r>
          </a:p>
          <a:p>
            <a:r>
              <a:rPr lang="en-US" dirty="0"/>
              <a:t>Mets  		1</a:t>
            </a:r>
          </a:p>
          <a:p>
            <a:endParaRPr lang="en-US" dirty="0"/>
          </a:p>
          <a:p>
            <a:r>
              <a:rPr lang="en-US" dirty="0"/>
              <a:t>U=0 score 0</a:t>
            </a:r>
          </a:p>
          <a:p>
            <a:r>
              <a:rPr lang="en-US" dirty="0"/>
              <a:t>U=1 score 1</a:t>
            </a:r>
          </a:p>
          <a:p>
            <a:r>
              <a:rPr lang="en-US" dirty="0"/>
              <a:t>U=3 score 2-5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Menopausal status: </a:t>
            </a:r>
            <a:r>
              <a:rPr lang="en-US" dirty="0"/>
              <a:t>1 – premenopausal, 3 – post menopausal</a:t>
            </a:r>
          </a:p>
          <a:p>
            <a:pPr lvl="6"/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40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80"/>
    </mc:Choice>
    <mc:Fallback>
      <p:transition spd="slow" advTm="50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533400"/>
            <a:ext cx="8219256" cy="4911824"/>
          </a:xfrm>
        </p:spPr>
        <p:txBody>
          <a:bodyPr/>
          <a:lstStyle/>
          <a:p>
            <a:r>
              <a:rPr lang="en-US" dirty="0"/>
              <a:t>RMI cut off 200 or 250 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603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25"/>
    </mc:Choice>
    <mc:Fallback>
      <p:transition spd="slow" advTm="3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an RMI cut off of 200…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78% sensitivity ( 95% CI – 71-85%)</a:t>
            </a:r>
          </a:p>
          <a:p>
            <a:r>
              <a:rPr lang="en-US" dirty="0"/>
              <a:t>87%specific (95%CI 83- 91%)</a:t>
            </a:r>
            <a:endParaRPr lang="en-IN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531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71"/>
    </mc:Choice>
    <mc:Fallback>
      <p:transition spd="slow" advTm="5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Ca125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1000s will be seen only in stage 4 endometriosis </a:t>
            </a:r>
          </a:p>
          <a:p>
            <a:endParaRPr lang="en-US" dirty="0"/>
          </a:p>
          <a:p>
            <a:r>
              <a:rPr lang="en-US" dirty="0"/>
              <a:t>Careful with rapidly rising values as well</a:t>
            </a:r>
            <a:endParaRPr lang="en-IN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06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28"/>
    </mc:Choice>
    <mc:Fallback>
      <p:transition spd="slow" advTm="293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tumor markers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CEA</a:t>
            </a:r>
          </a:p>
          <a:p>
            <a:r>
              <a:rPr lang="en-US" dirty="0"/>
              <a:t>Human epididymis protein 4 (HE4)</a:t>
            </a:r>
          </a:p>
          <a:p>
            <a:r>
              <a:rPr lang="en-US" dirty="0"/>
              <a:t>CA72-4</a:t>
            </a:r>
          </a:p>
          <a:p>
            <a:r>
              <a:rPr lang="en-US" dirty="0">
                <a:solidFill>
                  <a:srgbClr val="FF0000"/>
                </a:solidFill>
              </a:rPr>
              <a:t>CA-19-9</a:t>
            </a:r>
          </a:p>
          <a:p>
            <a:r>
              <a:rPr lang="en-US" dirty="0">
                <a:solidFill>
                  <a:srgbClr val="0000FF"/>
                </a:solidFill>
              </a:rPr>
              <a:t>AFP</a:t>
            </a:r>
          </a:p>
          <a:p>
            <a:r>
              <a:rPr lang="en-US" dirty="0">
                <a:solidFill>
                  <a:srgbClr val="0000FF"/>
                </a:solidFill>
              </a:rPr>
              <a:t>LDH</a:t>
            </a:r>
          </a:p>
          <a:p>
            <a:r>
              <a:rPr lang="en-US" dirty="0">
                <a:solidFill>
                  <a:srgbClr val="0000FF"/>
                </a:solidFill>
              </a:rPr>
              <a:t>Placental alkaline </a:t>
            </a:r>
            <a:r>
              <a:rPr lang="en-US" dirty="0" err="1">
                <a:solidFill>
                  <a:srgbClr val="0000FF"/>
                </a:solidFill>
              </a:rPr>
              <a:t>phoshphatase</a:t>
            </a:r>
            <a:r>
              <a:rPr lang="en-US">
                <a:solidFill>
                  <a:srgbClr val="0000FF"/>
                </a:solidFill>
              </a:rPr>
              <a:t> ( PLAP)</a:t>
            </a:r>
            <a:endParaRPr lang="en-US" dirty="0">
              <a:solidFill>
                <a:srgbClr val="0000FF"/>
              </a:solidFill>
            </a:endParaRPr>
          </a:p>
          <a:p>
            <a:r>
              <a:rPr lang="en-US" dirty="0">
                <a:solidFill>
                  <a:srgbClr val="0000FF"/>
                </a:solidFill>
              </a:rPr>
              <a:t>Beta </a:t>
            </a:r>
            <a:r>
              <a:rPr lang="en-US" dirty="0" err="1">
                <a:solidFill>
                  <a:srgbClr val="0000FF"/>
                </a:solidFill>
              </a:rPr>
              <a:t>hCG</a:t>
            </a:r>
            <a:endParaRPr lang="en-IN" dirty="0">
              <a:solidFill>
                <a:srgbClr val="0000FF"/>
              </a:solidFill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610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045"/>
    </mc:Choice>
    <mc:Fallback>
      <p:transition spd="slow" advTm="96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HE4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Glycoprotein found in </a:t>
            </a:r>
            <a:r>
              <a:rPr lang="en-US" dirty="0" err="1"/>
              <a:t>epididymal</a:t>
            </a:r>
            <a:r>
              <a:rPr lang="en-US" dirty="0"/>
              <a:t> epithelium</a:t>
            </a:r>
          </a:p>
          <a:p>
            <a:endParaRPr lang="en-US" dirty="0"/>
          </a:p>
          <a:p>
            <a:r>
              <a:rPr lang="en-US" dirty="0"/>
              <a:t>Increase HE4 and gene expression occurs in Ca ovary, lung, </a:t>
            </a:r>
            <a:r>
              <a:rPr lang="en-US" dirty="0" err="1"/>
              <a:t>pancreas,breast</a:t>
            </a:r>
            <a:r>
              <a:rPr lang="en-US" dirty="0"/>
              <a:t>, bladder, ureteral and endometrial cancers</a:t>
            </a:r>
          </a:p>
          <a:p>
            <a:endParaRPr lang="en-US" dirty="0"/>
          </a:p>
          <a:p>
            <a:r>
              <a:rPr lang="en-US" dirty="0"/>
              <a:t>Fewer false positives and is more sensitive and specific than Ca125</a:t>
            </a:r>
            <a:endParaRPr lang="en-IN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874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64"/>
    </mc:Choice>
    <mc:Fallback>
      <p:transition spd="slow" advTm="23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267</Words>
  <Application>Microsoft Office PowerPoint</Application>
  <PresentationFormat>On-screen Show (4:3)</PresentationFormat>
  <Paragraphs>61</Paragraphs>
  <Slides>13</Slides>
  <Notes>0</Notes>
  <HiddenSlides>0</HiddenSlides>
  <MMClips>13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Benign ovarian tumors – Part 4- Content : Tumor markers and calculating the risk of malignancy  </vt:lpstr>
      <vt:lpstr>Ca 125 </vt:lpstr>
      <vt:lpstr>RMI</vt:lpstr>
      <vt:lpstr>Ultrasound criteria</vt:lpstr>
      <vt:lpstr>RMI cut off 200 or 250 ?</vt:lpstr>
      <vt:lpstr>For an RMI cut off of 200…</vt:lpstr>
      <vt:lpstr>Ca125</vt:lpstr>
      <vt:lpstr>Other tumor markers</vt:lpstr>
      <vt:lpstr>HE4</vt:lpstr>
      <vt:lpstr>ROMA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Benign ovarian tumors – Part 4 </dc:title>
  <dc:creator>Shivani</dc:creator>
  <cp:lastModifiedBy>VVN Moorthy</cp:lastModifiedBy>
  <cp:revision>9</cp:revision>
  <dcterms:created xsi:type="dcterms:W3CDTF">2020-05-22T05:27:42Z</dcterms:created>
  <dcterms:modified xsi:type="dcterms:W3CDTF">2020-09-30T16:34:56Z</dcterms:modified>
</cp:coreProperties>
</file>

<file path=docProps/thumbnail.jpeg>
</file>